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9"/>
  </p:notesMasterIdLst>
  <p:sldIdLst>
    <p:sldId id="287" r:id="rId2"/>
    <p:sldId id="280" r:id="rId3"/>
    <p:sldId id="289" r:id="rId4"/>
    <p:sldId id="305" r:id="rId5"/>
    <p:sldId id="291" r:id="rId6"/>
    <p:sldId id="284" r:id="rId7"/>
    <p:sldId id="308"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orient="horz" pos="2260" userDrawn="1">
          <p15:clr>
            <a:srgbClr val="A4A3A4"/>
          </p15:clr>
        </p15:guide>
        <p15:guide id="3" pos="384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ARUKU" initials="M" lastIdx="1" clrIdx="0">
    <p:extLst>
      <p:ext uri="{19B8F6BF-5375-455C-9EA6-DF929625EA0E}">
        <p15:presenceInfo xmlns:p15="http://schemas.microsoft.com/office/powerpoint/2012/main" xmlns="" userId="MARUKU"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136" autoAdjust="0"/>
    <p:restoredTop sz="81295" autoAdjust="0"/>
  </p:normalViewPr>
  <p:slideViewPr>
    <p:cSldViewPr snapToGrid="0">
      <p:cViewPr>
        <p:scale>
          <a:sx n="62" d="100"/>
          <a:sy n="62" d="100"/>
        </p:scale>
        <p:origin x="-852" y="-78"/>
      </p:cViewPr>
      <p:guideLst>
        <p:guide orient="horz" pos="2160"/>
        <p:guide orient="horz" pos="2260"/>
        <p:guide pos="3840"/>
      </p:guideLst>
    </p:cSldViewPr>
  </p:slideViewPr>
  <p:outlineViewPr>
    <p:cViewPr>
      <p:scale>
        <a:sx n="33" d="100"/>
        <a:sy n="33" d="100"/>
      </p:scale>
      <p:origin x="250" y="293"/>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A05E5CE-88BA-4279-A4A2-A246E40B01D3}" type="datetimeFigureOut">
              <a:rPr lang="en-US" smtClean="0"/>
              <a:pPr/>
              <a:t>4/8/2019</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8D9A2E8-B582-478A-AC21-C5298C32592C}" type="slidenum">
              <a:rPr lang="en-US" smtClean="0"/>
              <a:pPr/>
              <a:t>‹#›</a:t>
            </a:fld>
            <a:endParaRPr lang="en-US" dirty="0"/>
          </a:p>
        </p:txBody>
      </p:sp>
    </p:spTree>
    <p:extLst>
      <p:ext uri="{BB962C8B-B14F-4D97-AF65-F5344CB8AC3E}">
        <p14:creationId xmlns:p14="http://schemas.microsoft.com/office/powerpoint/2010/main" val="398176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It is clearly evident from the information provided in the above scenario that Dana has taken Futuretek 'S Intellectual property by illegal means. It can be further said that the two kinds of databases taken by Dana for her own use falls under copyright  and trade secret which are forms of Intellectual property.</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2</a:t>
            </a:fld>
            <a:endParaRPr 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Wingdings" pitchFamily="2" charset="2"/>
              <a:buNone/>
            </a:pPr>
            <a:r>
              <a:rPr lang="en-US" sz="1200" kern="1200" dirty="0" smtClean="0">
                <a:solidFill>
                  <a:schemeClr val="tx1"/>
                </a:solidFill>
                <a:latin typeface="+mn-lt"/>
                <a:ea typeface="+mn-ea"/>
                <a:cs typeface="+mn-cs"/>
              </a:rPr>
              <a:t>The infringements of intellectual properties is normally treated as an offence that may or may not end up in imprisonment. These offences cover infringement of copyrights, counterfeiting labels of copyrighted creations, theft of trade secrets and counterfeiting trademarks. Typically all intellectual property offences are treated as civil offences unless the laws of state or federal government are not obeyed</a:t>
            </a:r>
            <a:r>
              <a:rPr lang="en-US" sz="1200" kern="1200" baseline="0" dirty="0" smtClean="0">
                <a:solidFill>
                  <a:schemeClr val="tx1"/>
                </a:solidFill>
                <a:latin typeface="+mn-lt"/>
                <a:ea typeface="+mn-ea"/>
                <a:cs typeface="+mn-cs"/>
              </a:rPr>
              <a:t> (</a:t>
            </a:r>
            <a:r>
              <a:rPr lang="en-US" dirty="0" smtClean="0"/>
              <a:t>Cheeseman, 2000).</a:t>
            </a: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3</a:t>
            </a:fld>
            <a:endParaRPr 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lvl="1" algn="l">
              <a:lnSpc>
                <a:spcPct val="200000"/>
              </a:lnSpc>
              <a:buFont typeface="Wingdings" pitchFamily="2" charset="2"/>
              <a:buNone/>
            </a:pPr>
            <a:r>
              <a:rPr lang="en-US" dirty="0" smtClean="0"/>
              <a:t>There is also litigation against</a:t>
            </a:r>
            <a:r>
              <a:rPr lang="en-US" baseline="0" dirty="0" smtClean="0"/>
              <a:t> copyright infringement which Dana did in her assembly of Futuretek confidential data and the court action for this include </a:t>
            </a:r>
            <a:r>
              <a:rPr lang="en-US" dirty="0" smtClean="0">
                <a:latin typeface="Constantia" pitchFamily="18" charset="0"/>
              </a:rPr>
              <a:t>Pay for the damages suffered by Futuretek. Giving out the profits they had made from using the copyrighted information. An injunction preventing copyright infringement in future. A court order requiring the destruction of the stolen information from SmartChip.</a:t>
            </a:r>
          </a:p>
          <a:p>
            <a:pPr marL="0" marR="0" indent="0" algn="l" defTabSz="914400" rtl="0" eaLnBrk="1" fontAlgn="auto" latinLnBrk="0" hangingPunct="1">
              <a:lnSpc>
                <a:spcPct val="100000"/>
              </a:lnSpc>
              <a:spcBef>
                <a:spcPts val="0"/>
              </a:spcBef>
              <a:spcAft>
                <a:spcPts val="0"/>
              </a:spcAft>
              <a:buClrTx/>
              <a:buSzTx/>
              <a:buFont typeface="Wingdings" pitchFamily="2" charset="2"/>
              <a:buNone/>
              <a:tabLst/>
              <a:defRPr/>
            </a:pPr>
            <a:r>
              <a:rPr lang="en-US" sz="1200" dirty="0" smtClean="0">
                <a:latin typeface="Constantia" pitchFamily="18" charset="0"/>
              </a:rPr>
              <a:t>The Electronic Theft Act requires a jail term of up to 5 years in Federal prison and a fine amounting to $250, 000.</a:t>
            </a:r>
          </a:p>
          <a:p>
            <a:pPr>
              <a:buFont typeface="Wingdings" pitchFamily="2" charset="2"/>
              <a:buNone/>
            </a:pPr>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4</a:t>
            </a:fld>
            <a:endParaRPr lang="en-US"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Smart Chip can adopt preventive measures to avoid potential lawsuits by offended parties. These may include verification of the source of data used for the business purpose to avoid breach of confidentiality, clearing of any new product being introduced in the market of any intellectual property violations and copyrighting any intellectual properties created by the company resources to prevent them from being used unlawfully by someone else for personal gains</a:t>
            </a:r>
            <a:r>
              <a:rPr lang="en-US" sz="1200" kern="1200" baseline="0" dirty="0" smtClean="0">
                <a:solidFill>
                  <a:schemeClr val="tx1"/>
                </a:solidFill>
                <a:latin typeface="+mn-lt"/>
                <a:ea typeface="+mn-ea"/>
                <a:cs typeface="+mn-cs"/>
              </a:rPr>
              <a:t> </a:t>
            </a:r>
            <a:r>
              <a:rPr lang="en-US" sz="1200" kern="1200" baseline="0" smtClean="0">
                <a:solidFill>
                  <a:schemeClr val="tx1"/>
                </a:solidFill>
                <a:latin typeface="+mn-lt"/>
                <a:ea typeface="+mn-ea"/>
                <a:cs typeface="+mn-cs"/>
              </a:rPr>
              <a:t>(Robinson, 2014).</a:t>
            </a:r>
            <a:endParaRPr lang="en-US" sz="1200" kern="1200" dirty="0" smtClean="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5</a:t>
            </a:fld>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Futuretek may include clauses in employee contracts to minimize the chances of these activities once employee leaves the company. It may also protect the confidential data of customers by latest data protection techniques to prevent theft by anyone for personal gain, deactivation of employee privileges immediately upon his /her leaving of the company to avoid unnecessary access and protecting intellectual properties by duly registering them with patents office to get legal protection in case of a dispute.</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latin typeface="+mn-lt"/>
                <a:ea typeface="+mn-ea"/>
                <a:cs typeface="+mn-cs"/>
              </a:rPr>
              <a:t>To avoid such cases in future, Futuretek may make it mandatory to sign a Non-disclosure agreement with the employees who have access to the company's trade secrets and other vital information including databases.</a:t>
            </a:r>
          </a:p>
          <a:p>
            <a:endParaRPr lang="en-US" dirty="0"/>
          </a:p>
        </p:txBody>
      </p:sp>
      <p:sp>
        <p:nvSpPr>
          <p:cNvPr id="4" name="Slide Number Placeholder 3"/>
          <p:cNvSpPr>
            <a:spLocks noGrp="1"/>
          </p:cNvSpPr>
          <p:nvPr>
            <p:ph type="sldNum" sz="quarter" idx="10"/>
          </p:nvPr>
        </p:nvSpPr>
        <p:spPr/>
        <p:txBody>
          <a:bodyPr/>
          <a:lstStyle/>
          <a:p>
            <a:fld id="{68D9A2E8-B582-478A-AC21-C5298C32592C}" type="slidenum">
              <a:rPr lang="en-US" smtClean="0"/>
              <a:pPr/>
              <a:t>6</a:t>
            </a:fld>
            <a:endParaRPr 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612235015"/>
      </p:ext>
    </p:extLst>
  </p:cSld>
  <p:clrMapOvr>
    <a:masterClrMapping/>
  </p:clrMapOvr>
  <p:transition spd="slow">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239219178"/>
      </p:ext>
    </p:extLst>
  </p:cSld>
  <p:clrMapOvr>
    <a:masterClrMapping/>
  </p:clrMapOvr>
  <p:transition spd="slow">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8342978"/>
      </p:ext>
    </p:extLst>
  </p:cSld>
  <p:clrMapOvr>
    <a:masterClrMapping/>
  </p:clrMapOvr>
  <p:transition spd="slow">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782753771"/>
      </p:ext>
    </p:extLst>
  </p:cSld>
  <p:clrMapOvr>
    <a:masterClrMapping/>
  </p:clrMapOvr>
  <p:transition spd="slow">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067893719"/>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374392955"/>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51041203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49602140"/>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200705083"/>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502567795"/>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884155136"/>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275304472"/>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134040234"/>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284159193"/>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3343653044"/>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9602BF1-B25E-4E9F-83A7-C4DD932695E2}" type="datetimeFigureOut">
              <a:rPr lang="en-US" smtClean="0"/>
              <a:pPr/>
              <a:t>4/8/2019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4194726777"/>
      </p:ext>
    </p:extLst>
  </p:cSld>
  <p:clrMapOvr>
    <a:masterClrMapping/>
  </p:clrMapOvr>
  <p:transition spd="slow">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9602BF1-B25E-4E9F-83A7-C4DD932695E2}" type="datetimeFigureOut">
              <a:rPr lang="en-US" smtClean="0"/>
              <a:pPr/>
              <a:t>4/8/2019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A7BA4CA-5A1B-49CC-9423-2B2FC9129877}" type="slidenum">
              <a:rPr lang="en-US" smtClean="0"/>
              <a:pPr/>
              <a:t>‹#›</a:t>
            </a:fld>
            <a:endParaRPr lang="en-US" dirty="0"/>
          </a:p>
        </p:txBody>
      </p:sp>
    </p:spTree>
    <p:extLst>
      <p:ext uri="{BB962C8B-B14F-4D97-AF65-F5344CB8AC3E}">
        <p14:creationId xmlns:p14="http://schemas.microsoft.com/office/powerpoint/2010/main" val="1598228653"/>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 id="2147483847" r:id="rId12"/>
    <p:sldLayoutId id="2147483848" r:id="rId13"/>
    <p:sldLayoutId id="2147483849" r:id="rId14"/>
    <p:sldLayoutId id="2147483850" r:id="rId15"/>
    <p:sldLayoutId id="2147483851" r:id="rId16"/>
  </p:sldLayoutIdLst>
  <p:transition spd="slow">
    <p:fade/>
  </p:transition>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s://www.linkedin.com/learning/understanding-intellectual-property/what-is-intellectual-property-law"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87395" y="1424418"/>
            <a:ext cx="9774193" cy="2924886"/>
          </a:xfrm>
        </p:spPr>
        <p:txBody>
          <a:bodyPr>
            <a:normAutofit fontScale="90000"/>
          </a:bodyPr>
          <a:lstStyle/>
          <a:p>
            <a:pPr algn="ctr">
              <a:lnSpc>
                <a:spcPct val="200000"/>
              </a:lnSpc>
            </a:pPr>
            <a:r>
              <a:rPr lang="en-US" dirty="0" smtClean="0">
                <a:solidFill>
                  <a:srgbClr val="00B050"/>
                </a:solidFill>
              </a:rPr>
              <a:t>Case Study of Futuretek-Intellectual Property</a:t>
            </a:r>
            <a:br>
              <a:rPr lang="en-US" dirty="0" smtClean="0">
                <a:solidFill>
                  <a:srgbClr val="00B050"/>
                </a:solidFill>
              </a:rPr>
            </a:br>
            <a:r>
              <a:rPr lang="en-US" dirty="0" smtClean="0">
                <a:solidFill>
                  <a:srgbClr val="00B050"/>
                </a:solidFill>
              </a:rPr>
              <a:t>Name</a:t>
            </a:r>
            <a:br>
              <a:rPr lang="en-US" dirty="0" smtClean="0">
                <a:solidFill>
                  <a:srgbClr val="00B050"/>
                </a:solidFill>
              </a:rPr>
            </a:br>
            <a:r>
              <a:rPr lang="en-US" dirty="0" smtClean="0">
                <a:solidFill>
                  <a:srgbClr val="00B050"/>
                </a:solidFill>
              </a:rPr>
              <a:t>Institution of Affiliation</a:t>
            </a:r>
            <a:br>
              <a:rPr lang="en-US" dirty="0" smtClean="0">
                <a:solidFill>
                  <a:srgbClr val="00B050"/>
                </a:solidFill>
              </a:rPr>
            </a:br>
            <a:endParaRPr lang="en-US" dirty="0">
              <a:solidFill>
                <a:srgbClr val="00B050"/>
              </a:solidFill>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72688" y="0"/>
            <a:ext cx="6850036" cy="1099751"/>
          </a:xfrm>
        </p:spPr>
        <p:txBody>
          <a:bodyPr>
            <a:normAutofit fontScale="90000"/>
          </a:bodyPr>
          <a:lstStyle/>
          <a:p>
            <a:pPr algn="ctr"/>
            <a:r>
              <a:rPr lang="en-US" dirty="0" smtClean="0">
                <a:solidFill>
                  <a:srgbClr val="00B050"/>
                </a:solidFill>
              </a:rPr>
              <a:t>Dana’s Issue of Taking Futuretek's intellectual property </a:t>
            </a:r>
            <a:endParaRPr lang="en-US" dirty="0">
              <a:solidFill>
                <a:srgbClr val="00B050"/>
              </a:solidFill>
            </a:endParaRPr>
          </a:p>
        </p:txBody>
      </p:sp>
      <p:sp>
        <p:nvSpPr>
          <p:cNvPr id="3" name="Content Placeholder 2"/>
          <p:cNvSpPr>
            <a:spLocks noGrp="1"/>
          </p:cNvSpPr>
          <p:nvPr>
            <p:ph idx="1"/>
          </p:nvPr>
        </p:nvSpPr>
        <p:spPr>
          <a:xfrm>
            <a:off x="172995" y="939114"/>
            <a:ext cx="11850129" cy="5727157"/>
          </a:xfrm>
        </p:spPr>
        <p:txBody>
          <a:bodyPr>
            <a:noAutofit/>
          </a:bodyPr>
          <a:lstStyle/>
          <a:p>
            <a:pPr marL="0" indent="0">
              <a:lnSpc>
                <a:spcPct val="200000"/>
              </a:lnSpc>
              <a:buFont typeface="Wingdings" pitchFamily="2" charset="2"/>
              <a:buChar char="Ø"/>
            </a:pPr>
            <a:r>
              <a:rPr lang="en-US" sz="2000" dirty="0" smtClean="0">
                <a:latin typeface="Constantia" pitchFamily="18" charset="0"/>
              </a:rPr>
              <a:t>Intellectual property include patents, copyrights, trademarks, and trade secrets.</a:t>
            </a:r>
          </a:p>
          <a:p>
            <a:pPr marL="0" indent="0">
              <a:lnSpc>
                <a:spcPct val="200000"/>
              </a:lnSpc>
              <a:buFont typeface="Wingdings" pitchFamily="2" charset="2"/>
              <a:buChar char="Ø"/>
            </a:pPr>
            <a:r>
              <a:rPr lang="en-US" sz="2000" dirty="0" smtClean="0">
                <a:latin typeface="Constantia" pitchFamily="18" charset="0"/>
              </a:rPr>
              <a:t>Federal and state laws protects against  theft and infringement of intellectual property.</a:t>
            </a:r>
          </a:p>
          <a:p>
            <a:pPr marL="0" indent="0">
              <a:lnSpc>
                <a:spcPct val="200000"/>
              </a:lnSpc>
              <a:buFont typeface="Wingdings" pitchFamily="2" charset="2"/>
              <a:buChar char="Ø"/>
            </a:pPr>
            <a:r>
              <a:rPr lang="en-US" sz="2000" dirty="0" smtClean="0">
                <a:latin typeface="Constantia" pitchFamily="18" charset="0"/>
              </a:rPr>
              <a:t>Trade secrets-the database of Futuretek that had confidential information of  customer contact list and purchasing trends.</a:t>
            </a:r>
          </a:p>
          <a:p>
            <a:pPr marL="0" indent="0">
              <a:lnSpc>
                <a:spcPct val="200000"/>
              </a:lnSpc>
              <a:buFont typeface="Wingdings" pitchFamily="2" charset="2"/>
              <a:buChar char="Ø"/>
            </a:pPr>
            <a:r>
              <a:rPr lang="en-US" sz="2000" dirty="0" smtClean="0">
                <a:latin typeface="Constantia" pitchFamily="18" charset="0"/>
              </a:rPr>
              <a:t>Copyright theft-Dana assembled data that belonged to Futuretek from their databases.</a:t>
            </a:r>
          </a:p>
          <a:p>
            <a:pPr marL="0" indent="0">
              <a:lnSpc>
                <a:spcPct val="200000"/>
              </a:lnSpc>
              <a:buFont typeface="Wingdings" pitchFamily="2" charset="2"/>
              <a:buChar char="Ø"/>
            </a:pPr>
            <a:r>
              <a:rPr lang="en-US" sz="2000" dirty="0" smtClean="0">
                <a:latin typeface="Constantia" pitchFamily="18" charset="0"/>
              </a:rPr>
              <a:t>Able to do so as she was a computer programmer in the company.</a:t>
            </a:r>
          </a:p>
          <a:p>
            <a:pPr marL="0" indent="0">
              <a:lnSpc>
                <a:spcPct val="200000"/>
              </a:lnSpc>
              <a:buFont typeface="Wingdings" pitchFamily="2" charset="2"/>
              <a:buChar char="Ø"/>
            </a:pPr>
            <a:r>
              <a:rPr lang="en-US" sz="2000" dirty="0" smtClean="0">
                <a:latin typeface="Constantia" pitchFamily="18" charset="0"/>
              </a:rPr>
              <a:t>She had her own ambitions of starting a firm.</a:t>
            </a:r>
          </a:p>
          <a:p>
            <a:pPr marL="0" indent="0">
              <a:lnSpc>
                <a:spcPct val="200000"/>
              </a:lnSpc>
              <a:buFont typeface="Wingdings" pitchFamily="2" charset="2"/>
              <a:buChar char="Ø"/>
            </a:pPr>
            <a:endParaRPr lang="en-US" sz="2000" dirty="0" smtClean="0">
              <a:latin typeface="Constantia" pitchFamily="18" charset="0"/>
            </a:endParaRPr>
          </a:p>
          <a:p>
            <a:pPr marL="0" indent="0">
              <a:lnSpc>
                <a:spcPct val="200000"/>
              </a:lnSpc>
              <a:buNone/>
            </a:pPr>
            <a:endParaRPr lang="en-US" sz="2000" dirty="0" smtClean="0">
              <a:latin typeface="Constantia" pitchFamily="18" charset="0"/>
            </a:endParaRPr>
          </a:p>
          <a:p>
            <a:pPr marL="0" indent="0">
              <a:lnSpc>
                <a:spcPct val="200000"/>
              </a:lnSpc>
              <a:buNone/>
            </a:pPr>
            <a:endParaRPr lang="en-US" sz="2000" dirty="0" smtClean="0">
              <a:latin typeface="Constantia" pitchFamily="18" charset="0"/>
            </a:endParaRPr>
          </a:p>
        </p:txBody>
      </p:sp>
    </p:spTree>
    <p:extLst>
      <p:ext uri="{BB962C8B-B14F-4D97-AF65-F5344CB8AC3E}">
        <p14:creationId xmlns:p14="http://schemas.microsoft.com/office/powerpoint/2010/main" val="109758823"/>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5326" y="155969"/>
            <a:ext cx="8034089" cy="1005565"/>
          </a:xfrm>
        </p:spPr>
        <p:txBody>
          <a:bodyPr>
            <a:normAutofit fontScale="90000"/>
          </a:bodyPr>
          <a:lstStyle/>
          <a:p>
            <a:pPr lvl="0" algn="ctr"/>
            <a:r>
              <a:rPr lang="en-US" dirty="0" smtClean="0">
                <a:solidFill>
                  <a:srgbClr val="00B050"/>
                </a:solidFill>
              </a:rPr>
              <a:t>Civil Actions Against Dana or Smart Chip </a:t>
            </a:r>
            <a:br>
              <a:rPr lang="en-US" dirty="0" smtClean="0">
                <a:solidFill>
                  <a:srgbClr val="00B050"/>
                </a:solidFill>
              </a:rPr>
            </a:br>
            <a:endParaRPr lang="en-US" dirty="0">
              <a:solidFill>
                <a:srgbClr val="00B050"/>
              </a:solidFill>
            </a:endParaRPr>
          </a:p>
        </p:txBody>
      </p:sp>
      <p:sp>
        <p:nvSpPr>
          <p:cNvPr id="3" name="Content Placeholder 2"/>
          <p:cNvSpPr>
            <a:spLocks noGrp="1"/>
          </p:cNvSpPr>
          <p:nvPr>
            <p:ph idx="1"/>
          </p:nvPr>
        </p:nvSpPr>
        <p:spPr>
          <a:xfrm>
            <a:off x="294640" y="864974"/>
            <a:ext cx="11562080" cy="5860948"/>
          </a:xfrm>
        </p:spPr>
        <p:txBody>
          <a:bodyPr>
            <a:normAutofit/>
          </a:bodyPr>
          <a:lstStyle/>
          <a:p>
            <a:pPr>
              <a:lnSpc>
                <a:spcPct val="200000"/>
              </a:lnSpc>
              <a:buFont typeface="Wingdings" pitchFamily="2" charset="2"/>
              <a:buChar char="Ø"/>
            </a:pPr>
            <a:r>
              <a:rPr lang="en-US" sz="2000" dirty="0" smtClean="0">
                <a:latin typeface="Constantia" pitchFamily="18" charset="0"/>
              </a:rPr>
              <a:t>Dana may be sued for theft of a trade secret.</a:t>
            </a:r>
          </a:p>
          <a:p>
            <a:pPr>
              <a:lnSpc>
                <a:spcPct val="200000"/>
              </a:lnSpc>
              <a:buFont typeface="Wingdings" pitchFamily="2" charset="2"/>
              <a:buChar char="Ø"/>
            </a:pPr>
            <a:r>
              <a:rPr lang="en-US" sz="2000" dirty="0" smtClean="0">
                <a:latin typeface="Constantia" pitchFamily="18" charset="0"/>
              </a:rPr>
              <a:t>It is a crime as indicated by the federal act- the 1996 Economic Espionage Act.</a:t>
            </a:r>
          </a:p>
          <a:p>
            <a:pPr>
              <a:lnSpc>
                <a:spcPct val="200000"/>
              </a:lnSpc>
              <a:buFont typeface="Wingdings" pitchFamily="2" charset="2"/>
              <a:buChar char="Ø"/>
            </a:pPr>
            <a:r>
              <a:rPr lang="en-US" sz="2000" dirty="0" smtClean="0">
                <a:latin typeface="Constantia" pitchFamily="18" charset="0"/>
              </a:rPr>
              <a:t>If Futuretek wins the case:</a:t>
            </a:r>
          </a:p>
          <a:p>
            <a:pPr lvl="1">
              <a:lnSpc>
                <a:spcPct val="200000"/>
              </a:lnSpc>
              <a:buFont typeface="Wingdings" pitchFamily="2" charset="2"/>
              <a:buChar char="v"/>
            </a:pPr>
            <a:r>
              <a:rPr lang="en-US" dirty="0" smtClean="0">
                <a:latin typeface="Constantia" pitchFamily="18" charset="0"/>
              </a:rPr>
              <a:t>Take all the profits made by SmartChip.</a:t>
            </a:r>
          </a:p>
          <a:p>
            <a:pPr lvl="1">
              <a:lnSpc>
                <a:spcPct val="200000"/>
              </a:lnSpc>
              <a:buFont typeface="Wingdings" pitchFamily="2" charset="2"/>
              <a:buChar char="v"/>
            </a:pPr>
            <a:r>
              <a:rPr lang="en-US" dirty="0" smtClean="0">
                <a:latin typeface="Constantia" pitchFamily="18" charset="0"/>
              </a:rPr>
              <a:t>Paid  for the damages.</a:t>
            </a:r>
          </a:p>
          <a:p>
            <a:pPr lvl="1">
              <a:lnSpc>
                <a:spcPct val="200000"/>
              </a:lnSpc>
              <a:buFont typeface="Wingdings" pitchFamily="2" charset="2"/>
              <a:buChar char="v"/>
            </a:pPr>
            <a:r>
              <a:rPr lang="en-US" dirty="0" smtClean="0">
                <a:latin typeface="Constantia" pitchFamily="18" charset="0"/>
              </a:rPr>
              <a:t>An injunction forbidding SmartChip from using  any of the properties any more.</a:t>
            </a:r>
          </a:p>
          <a:p>
            <a:pPr>
              <a:lnSpc>
                <a:spcPct val="200000"/>
              </a:lnSpc>
              <a:buFont typeface="Wingdings" pitchFamily="2" charset="2"/>
              <a:buChar char="Ø"/>
            </a:pPr>
            <a:r>
              <a:rPr lang="en-US" sz="2000" dirty="0" smtClean="0">
                <a:latin typeface="Constantia" pitchFamily="18" charset="0"/>
              </a:rPr>
              <a:t>The Economic Espionage Act directs a  prison term of 1 year per violation or a fine of $10 million.</a:t>
            </a: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a:p>
            <a:pPr>
              <a:lnSpc>
                <a:spcPct val="200000"/>
              </a:lnSpc>
              <a:buFont typeface="Wingdings" pitchFamily="2" charset="2"/>
              <a:buChar char="Ø"/>
            </a:pPr>
            <a:endParaRPr lang="en-US" sz="2000" dirty="0" smtClean="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31966" y="287383"/>
            <a:ext cx="8138159" cy="627017"/>
          </a:xfrm>
        </p:spPr>
        <p:txBody>
          <a:bodyPr>
            <a:normAutofit fontScale="90000"/>
          </a:bodyPr>
          <a:lstStyle/>
          <a:p>
            <a:pPr algn="ctr"/>
            <a:r>
              <a:rPr lang="en-US" dirty="0" smtClean="0">
                <a:solidFill>
                  <a:srgbClr val="00B050"/>
                </a:solidFill>
              </a:rPr>
              <a:t>Civil Actions Against Dana Cont…</a:t>
            </a:r>
          </a:p>
        </p:txBody>
      </p:sp>
      <p:sp>
        <p:nvSpPr>
          <p:cNvPr id="3" name="Content Placeholder 2"/>
          <p:cNvSpPr>
            <a:spLocks noGrp="1"/>
          </p:cNvSpPr>
          <p:nvPr>
            <p:ph idx="1"/>
          </p:nvPr>
        </p:nvSpPr>
        <p:spPr>
          <a:xfrm>
            <a:off x="199355" y="1005840"/>
            <a:ext cx="11521440" cy="5852160"/>
          </a:xfrm>
        </p:spPr>
        <p:txBody>
          <a:bodyPr>
            <a:normAutofit lnSpcReduction="10000"/>
          </a:bodyPr>
          <a:lstStyle/>
          <a:p>
            <a:pPr>
              <a:lnSpc>
                <a:spcPct val="200000"/>
              </a:lnSpc>
              <a:buFont typeface="Wingdings" pitchFamily="2" charset="2"/>
              <a:buChar char="Ø"/>
            </a:pPr>
            <a:r>
              <a:rPr lang="en-US" sz="2000" dirty="0" smtClean="0">
                <a:latin typeface="Constantia" pitchFamily="18" charset="0"/>
              </a:rPr>
              <a:t>Dana also infringed on the copyrights of Futuretek.</a:t>
            </a:r>
          </a:p>
          <a:p>
            <a:pPr>
              <a:lnSpc>
                <a:spcPct val="200000"/>
              </a:lnSpc>
              <a:buFont typeface="Wingdings" pitchFamily="2" charset="2"/>
              <a:buChar char="Ø"/>
            </a:pPr>
            <a:r>
              <a:rPr lang="en-US" sz="2000" dirty="0" smtClean="0">
                <a:latin typeface="Constantia" pitchFamily="18" charset="0"/>
              </a:rPr>
              <a:t>By assembling confidential data from Futuretek for personal use.</a:t>
            </a:r>
          </a:p>
          <a:p>
            <a:pPr>
              <a:lnSpc>
                <a:spcPct val="200000"/>
              </a:lnSpc>
              <a:buFont typeface="Wingdings" pitchFamily="2" charset="2"/>
              <a:buChar char="Ø"/>
            </a:pPr>
            <a:r>
              <a:rPr lang="en-US" sz="2000" dirty="0" smtClean="0">
                <a:latin typeface="Constantia" pitchFamily="18" charset="0"/>
              </a:rPr>
              <a:t>The civil action against Dana include:</a:t>
            </a:r>
          </a:p>
          <a:p>
            <a:pPr lvl="1">
              <a:lnSpc>
                <a:spcPct val="200000"/>
              </a:lnSpc>
              <a:buFont typeface="Wingdings" pitchFamily="2" charset="2"/>
              <a:buChar char="v"/>
            </a:pPr>
            <a:r>
              <a:rPr lang="en-US" dirty="0" smtClean="0">
                <a:latin typeface="Constantia" pitchFamily="18" charset="0"/>
              </a:rPr>
              <a:t>Pay for the damages suffered by Futuretek.</a:t>
            </a:r>
          </a:p>
          <a:p>
            <a:pPr lvl="1">
              <a:lnSpc>
                <a:spcPct val="200000"/>
              </a:lnSpc>
              <a:buFont typeface="Wingdings" pitchFamily="2" charset="2"/>
              <a:buChar char="v"/>
            </a:pPr>
            <a:r>
              <a:rPr lang="en-US" dirty="0" smtClean="0">
                <a:latin typeface="Constantia" pitchFamily="18" charset="0"/>
              </a:rPr>
              <a:t>Giving out the profits they had made from using the copyrighted information.</a:t>
            </a:r>
          </a:p>
          <a:p>
            <a:pPr lvl="1">
              <a:lnSpc>
                <a:spcPct val="200000"/>
              </a:lnSpc>
              <a:buFont typeface="Wingdings" pitchFamily="2" charset="2"/>
              <a:buChar char="v"/>
            </a:pPr>
            <a:r>
              <a:rPr lang="en-US" dirty="0" smtClean="0">
                <a:latin typeface="Constantia" pitchFamily="18" charset="0"/>
              </a:rPr>
              <a:t>An injunction preventing copyright infringement in future.</a:t>
            </a:r>
          </a:p>
          <a:p>
            <a:pPr lvl="1">
              <a:lnSpc>
                <a:spcPct val="200000"/>
              </a:lnSpc>
              <a:buFont typeface="Wingdings" pitchFamily="2" charset="2"/>
              <a:buChar char="v"/>
            </a:pPr>
            <a:r>
              <a:rPr lang="en-US" dirty="0" smtClean="0">
                <a:latin typeface="Constantia" pitchFamily="18" charset="0"/>
              </a:rPr>
              <a:t>A court order requiring the destruction of the stolen information from SmartChip.</a:t>
            </a:r>
          </a:p>
          <a:p>
            <a:pPr>
              <a:lnSpc>
                <a:spcPct val="200000"/>
              </a:lnSpc>
              <a:buFont typeface="Wingdings" pitchFamily="2" charset="2"/>
              <a:buChar char="Ø"/>
            </a:pPr>
            <a:r>
              <a:rPr lang="en-US" sz="2000" dirty="0" smtClean="0">
                <a:latin typeface="Constantia" pitchFamily="18" charset="0"/>
              </a:rPr>
              <a:t>The Electronic Theft Act requires a jail term of up to 5 years in Federal prison and a fine amounting to $250, 000</a:t>
            </a:r>
          </a:p>
        </p:txBody>
      </p:sp>
    </p:spTree>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12614" y="284480"/>
            <a:ext cx="9711992" cy="670560"/>
          </a:xfrm>
        </p:spPr>
        <p:txBody>
          <a:bodyPr>
            <a:normAutofit fontScale="90000"/>
          </a:bodyPr>
          <a:lstStyle/>
          <a:p>
            <a:pPr algn="ctr"/>
            <a:r>
              <a:rPr lang="en-US" dirty="0" smtClean="0">
                <a:solidFill>
                  <a:srgbClr val="00B050"/>
                </a:solidFill>
              </a:rPr>
              <a:t>Ethical Policies that Smart Chip can Put into Place </a:t>
            </a:r>
            <a:endParaRPr lang="en-US" dirty="0">
              <a:solidFill>
                <a:srgbClr val="00B050"/>
              </a:solidFill>
            </a:endParaRPr>
          </a:p>
        </p:txBody>
      </p:sp>
      <p:sp>
        <p:nvSpPr>
          <p:cNvPr id="3" name="Content Placeholder 2"/>
          <p:cNvSpPr>
            <a:spLocks noGrp="1"/>
          </p:cNvSpPr>
          <p:nvPr>
            <p:ph idx="1"/>
          </p:nvPr>
        </p:nvSpPr>
        <p:spPr>
          <a:xfrm>
            <a:off x="247135" y="901338"/>
            <a:ext cx="11677135" cy="5702662"/>
          </a:xfrm>
        </p:spPr>
        <p:txBody>
          <a:bodyPr>
            <a:normAutofit/>
          </a:bodyPr>
          <a:lstStyle/>
          <a:p>
            <a:pPr indent="0">
              <a:lnSpc>
                <a:spcPct val="200000"/>
              </a:lnSpc>
              <a:buFont typeface="Wingdings" pitchFamily="2" charset="2"/>
              <a:buChar char="Ø"/>
            </a:pPr>
            <a:r>
              <a:rPr lang="en-US" sz="2000" dirty="0" smtClean="0">
                <a:latin typeface="Constantia" pitchFamily="18" charset="0"/>
              </a:rPr>
              <a:t>Understanding of the laws of the land and ensure the compliance.</a:t>
            </a:r>
          </a:p>
          <a:p>
            <a:pPr indent="0">
              <a:lnSpc>
                <a:spcPct val="200000"/>
              </a:lnSpc>
              <a:buFont typeface="Wingdings" pitchFamily="2" charset="2"/>
              <a:buChar char="Ø"/>
            </a:pPr>
            <a:r>
              <a:rPr lang="en-US" sz="2000" dirty="0" smtClean="0">
                <a:latin typeface="Constantia" pitchFamily="18" charset="0"/>
              </a:rPr>
              <a:t>Employee training on Intellectual Property and implications of infringement.</a:t>
            </a:r>
          </a:p>
          <a:p>
            <a:pPr indent="0">
              <a:lnSpc>
                <a:spcPct val="200000"/>
              </a:lnSpc>
              <a:buFont typeface="Wingdings" pitchFamily="2" charset="2"/>
              <a:buChar char="Ø"/>
            </a:pPr>
            <a:r>
              <a:rPr lang="en-US" sz="2000" dirty="0" smtClean="0">
                <a:latin typeface="Constantia" pitchFamily="18" charset="0"/>
              </a:rPr>
              <a:t>Hire attorneys to do patent search before using any information.</a:t>
            </a:r>
          </a:p>
          <a:p>
            <a:pPr indent="0">
              <a:lnSpc>
                <a:spcPct val="200000"/>
              </a:lnSpc>
              <a:buFont typeface="Wingdings" pitchFamily="2" charset="2"/>
              <a:buChar char="Ø"/>
            </a:pPr>
            <a:r>
              <a:rPr lang="en-US" sz="2000" dirty="0" smtClean="0">
                <a:latin typeface="Constantia" pitchFamily="18" charset="0"/>
              </a:rPr>
              <a:t>The employees should:</a:t>
            </a:r>
          </a:p>
          <a:p>
            <a:pPr lvl="1" indent="0">
              <a:lnSpc>
                <a:spcPct val="200000"/>
              </a:lnSpc>
              <a:buFont typeface="Wingdings" pitchFamily="2" charset="2"/>
              <a:buChar char="v"/>
            </a:pPr>
            <a:r>
              <a:rPr lang="en-US" dirty="0" smtClean="0">
                <a:latin typeface="Constantia" pitchFamily="18" charset="0"/>
              </a:rPr>
              <a:t>Sign a non disclosure agreement</a:t>
            </a:r>
          </a:p>
          <a:p>
            <a:pPr lvl="1" indent="0">
              <a:lnSpc>
                <a:spcPct val="200000"/>
              </a:lnSpc>
              <a:buFont typeface="Wingdings" pitchFamily="2" charset="2"/>
              <a:buChar char="v"/>
            </a:pPr>
            <a:r>
              <a:rPr lang="en-US" dirty="0" smtClean="0">
                <a:latin typeface="Constantia" pitchFamily="18" charset="0"/>
              </a:rPr>
              <a:t>Background check before assigning a worker to a project.</a:t>
            </a:r>
          </a:p>
          <a:p>
            <a:pPr lvl="1" indent="0">
              <a:lnSpc>
                <a:spcPct val="200000"/>
              </a:lnSpc>
              <a:buFont typeface="Wingdings" pitchFamily="2" charset="2"/>
              <a:buChar char="v"/>
            </a:pPr>
            <a:r>
              <a:rPr lang="en-US" dirty="0" smtClean="0">
                <a:latin typeface="Constantia" pitchFamily="18" charset="0"/>
              </a:rPr>
              <a:t>The autonomy to report a suspicious activity incognito.</a:t>
            </a:r>
          </a:p>
          <a:p>
            <a:pPr indent="0">
              <a:lnSpc>
                <a:spcPct val="200000"/>
              </a:lnSpc>
              <a:buFont typeface="Wingdings" pitchFamily="2" charset="2"/>
              <a:buChar char="Ø"/>
            </a:pPr>
            <a:endParaRPr lang="en-US" sz="2000" dirty="0">
              <a:latin typeface="Constantia" pitchFamily="18" charset="0"/>
            </a:endParaRPr>
          </a:p>
        </p:txBody>
      </p:sp>
    </p:spTree>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3059" y="191588"/>
            <a:ext cx="9588843" cy="945234"/>
          </a:xfrm>
        </p:spPr>
        <p:txBody>
          <a:bodyPr>
            <a:normAutofit fontScale="90000"/>
          </a:bodyPr>
          <a:lstStyle/>
          <a:p>
            <a:pPr algn="ctr"/>
            <a:r>
              <a:rPr lang="en-US" dirty="0" smtClean="0">
                <a:solidFill>
                  <a:srgbClr val="00B050"/>
                </a:solidFill>
              </a:rPr>
              <a:t>Risk Management Recommendations for Futuretek</a:t>
            </a:r>
            <a:endParaRPr lang="en-US" dirty="0">
              <a:solidFill>
                <a:srgbClr val="00B050"/>
              </a:solidFill>
            </a:endParaRPr>
          </a:p>
        </p:txBody>
      </p:sp>
      <p:sp>
        <p:nvSpPr>
          <p:cNvPr id="3" name="Content Placeholder 2"/>
          <p:cNvSpPr>
            <a:spLocks noGrp="1"/>
          </p:cNvSpPr>
          <p:nvPr>
            <p:ph idx="1"/>
          </p:nvPr>
        </p:nvSpPr>
        <p:spPr>
          <a:xfrm>
            <a:off x="160638" y="1160584"/>
            <a:ext cx="11862486" cy="5527599"/>
          </a:xfrm>
        </p:spPr>
        <p:txBody>
          <a:bodyPr>
            <a:noAutofit/>
          </a:bodyPr>
          <a:lstStyle/>
          <a:p>
            <a:pPr marL="514350" indent="-514350">
              <a:lnSpc>
                <a:spcPct val="150000"/>
              </a:lnSpc>
              <a:buFont typeface="Wingdings" pitchFamily="2" charset="2"/>
              <a:buChar char="Ø"/>
            </a:pPr>
            <a:r>
              <a:rPr lang="en-US" sz="2200" dirty="0" smtClean="0">
                <a:latin typeface="Constantia" pitchFamily="18" charset="0"/>
              </a:rPr>
              <a:t>Closely monitoring of emails and evaluating the suspicious ones.</a:t>
            </a:r>
          </a:p>
          <a:p>
            <a:pPr marL="514350" indent="-514350">
              <a:lnSpc>
                <a:spcPct val="150000"/>
              </a:lnSpc>
              <a:buFont typeface="Wingdings" pitchFamily="2" charset="2"/>
              <a:buChar char="Ø"/>
            </a:pPr>
            <a:r>
              <a:rPr lang="en-US" sz="2200" dirty="0" smtClean="0">
                <a:latin typeface="Constantia" pitchFamily="18" charset="0"/>
              </a:rPr>
              <a:t>Intellectual property theft more prevalent in less supervised communication channels.</a:t>
            </a:r>
          </a:p>
          <a:p>
            <a:pPr marL="514350" indent="-514350">
              <a:lnSpc>
                <a:spcPct val="150000"/>
              </a:lnSpc>
              <a:buFont typeface="Wingdings" pitchFamily="2" charset="2"/>
              <a:buChar char="Ø"/>
            </a:pPr>
            <a:r>
              <a:rPr lang="en-US" sz="2200" dirty="0" smtClean="0">
                <a:latin typeface="Constantia" pitchFamily="18" charset="0"/>
              </a:rPr>
              <a:t>Limit the number and accessibility of machines that use data that can be copied.</a:t>
            </a:r>
          </a:p>
          <a:p>
            <a:pPr marL="514350" indent="-514350">
              <a:lnSpc>
                <a:spcPct val="150000"/>
              </a:lnSpc>
              <a:buFont typeface="Wingdings" pitchFamily="2" charset="2"/>
              <a:buChar char="Ø"/>
            </a:pPr>
            <a:r>
              <a:rPr lang="en-US" sz="2200" dirty="0" smtClean="0">
                <a:latin typeface="Constantia" pitchFamily="18" charset="0"/>
              </a:rPr>
              <a:t>Installation of security protocols that deter employees from copying of confidential information.</a:t>
            </a:r>
          </a:p>
          <a:p>
            <a:pPr marL="514350" indent="-514350">
              <a:lnSpc>
                <a:spcPct val="150000"/>
              </a:lnSpc>
              <a:buFont typeface="Wingdings" pitchFamily="2" charset="2"/>
              <a:buChar char="Ø"/>
            </a:pPr>
            <a:r>
              <a:rPr lang="en-US" sz="2200" dirty="0" smtClean="0">
                <a:latin typeface="Constantia" pitchFamily="18" charset="0"/>
              </a:rPr>
              <a:t>Deactivation of employee privileges immediately upon leaving of the company.</a:t>
            </a:r>
          </a:p>
          <a:p>
            <a:pPr marL="514350" indent="-514350">
              <a:lnSpc>
                <a:spcPct val="150000"/>
              </a:lnSpc>
              <a:buFont typeface="Wingdings" pitchFamily="2" charset="2"/>
              <a:buChar char="Ø"/>
            </a:pPr>
            <a:r>
              <a:rPr lang="en-US" sz="2200" dirty="0" smtClean="0">
                <a:latin typeface="Constantia" pitchFamily="18" charset="0"/>
              </a:rPr>
              <a:t>Requirement to sign an Non disclosure agreement with the employees </a:t>
            </a:r>
          </a:p>
          <a:p>
            <a:pPr marL="514350" indent="-514350">
              <a:lnSpc>
                <a:spcPct val="150000"/>
              </a:lnSpc>
              <a:buFont typeface="Wingdings" pitchFamily="2" charset="2"/>
              <a:buChar char="Ø"/>
            </a:pPr>
            <a:endParaRPr lang="en-US" sz="2200" dirty="0" smtClean="0">
              <a:latin typeface="Constantia" pitchFamily="18" charset="0"/>
            </a:endParaRPr>
          </a:p>
          <a:p>
            <a:pPr marL="514350" indent="-514350">
              <a:lnSpc>
                <a:spcPct val="150000"/>
              </a:lnSpc>
              <a:buFont typeface="Wingdings" pitchFamily="2" charset="2"/>
              <a:buChar char="Ø"/>
            </a:pPr>
            <a:endParaRPr lang="en-US" sz="2200" dirty="0" smtClean="0">
              <a:latin typeface="Constantia" pitchFamily="18" charset="0"/>
            </a:endParaRPr>
          </a:p>
        </p:txBody>
      </p:sp>
    </p:spTree>
    <p:extLst>
      <p:ext uri="{BB962C8B-B14F-4D97-AF65-F5344CB8AC3E}">
        <p14:creationId xmlns:p14="http://schemas.microsoft.com/office/powerpoint/2010/main" val="3339811692"/>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87146" y="185351"/>
            <a:ext cx="6333094" cy="642552"/>
          </a:xfrm>
        </p:spPr>
        <p:txBody>
          <a:bodyPr>
            <a:normAutofit/>
          </a:bodyPr>
          <a:lstStyle/>
          <a:p>
            <a:pPr algn="ctr"/>
            <a:r>
              <a:rPr lang="en-US" dirty="0" smtClean="0">
                <a:solidFill>
                  <a:srgbClr val="00B050"/>
                </a:solidFill>
              </a:rPr>
              <a:t>References</a:t>
            </a:r>
            <a:endParaRPr lang="en-US" dirty="0">
              <a:solidFill>
                <a:srgbClr val="00B050"/>
              </a:solidFill>
            </a:endParaRPr>
          </a:p>
        </p:txBody>
      </p:sp>
      <p:sp>
        <p:nvSpPr>
          <p:cNvPr id="3" name="Content Placeholder 2"/>
          <p:cNvSpPr>
            <a:spLocks noGrp="1"/>
          </p:cNvSpPr>
          <p:nvPr>
            <p:ph idx="1"/>
          </p:nvPr>
        </p:nvSpPr>
        <p:spPr>
          <a:xfrm>
            <a:off x="172995" y="988541"/>
            <a:ext cx="11565923" cy="5461686"/>
          </a:xfrm>
        </p:spPr>
        <p:txBody>
          <a:bodyPr/>
          <a:lstStyle/>
          <a:p>
            <a:pPr>
              <a:lnSpc>
                <a:spcPct val="200000"/>
              </a:lnSpc>
              <a:buFont typeface="Wingdings" pitchFamily="2" charset="2"/>
              <a:buChar char="Ø"/>
            </a:pPr>
            <a:r>
              <a:rPr lang="en-US" dirty="0" smtClean="0"/>
              <a:t>Cheeseman, H. R. (2000). Contemporary business law. 8</a:t>
            </a:r>
            <a:r>
              <a:rPr lang="en-US" baseline="30000" dirty="0" smtClean="0"/>
              <a:t>th</a:t>
            </a:r>
            <a:r>
              <a:rPr lang="en-US" dirty="0" smtClean="0"/>
              <a:t> Edition.  Prentice Hall. 132-152.</a:t>
            </a:r>
          </a:p>
          <a:p>
            <a:pPr>
              <a:lnSpc>
                <a:spcPct val="200000"/>
              </a:lnSpc>
              <a:buFont typeface="Wingdings" pitchFamily="2" charset="2"/>
              <a:buChar char="Ø"/>
            </a:pPr>
            <a:r>
              <a:rPr lang="en-US" dirty="0" smtClean="0"/>
              <a:t>Robinson, D. (2014). What is Intellectual Property Law? Learning with Lynda.com Content. Retrieved from </a:t>
            </a:r>
            <a:r>
              <a:rPr lang="en-US" dirty="0" smtClean="0">
                <a:hlinkClick r:id="rId2"/>
              </a:rPr>
              <a:t>https://www.linkedin.com/learning/understanding-intellectual-property/what-is-intellectual-property-law</a:t>
            </a:r>
            <a:r>
              <a:rPr lang="en-US" dirty="0" smtClean="0"/>
              <a:t>. 04/08/2019.</a:t>
            </a:r>
            <a:endParaRPr lang="en-US" dirty="0"/>
          </a:p>
        </p:txBody>
      </p:sp>
    </p:spTree>
  </p:cSld>
  <p:clrMapOvr>
    <a:masterClrMapping/>
  </p:clrMapOvr>
  <p:transition spd="slow">
    <p:fade/>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xmlns=""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2471</TotalTime>
  <Words>883</Words>
  <Application>Microsoft Office PowerPoint</Application>
  <PresentationFormat>Custom</PresentationFormat>
  <Paragraphs>60</Paragraphs>
  <Slides>7</Slides>
  <Notes>5</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Facet</vt:lpstr>
      <vt:lpstr>Case Study of Futuretek-Intellectual Property Name Institution of Affiliation </vt:lpstr>
      <vt:lpstr>Dana’s Issue of Taking Futuretek's intellectual property </vt:lpstr>
      <vt:lpstr>Civil Actions Against Dana or Smart Chip  </vt:lpstr>
      <vt:lpstr>Civil Actions Against Dana Cont…</vt:lpstr>
      <vt:lpstr>Ethical Policies that Smart Chip can Put into Place </vt:lpstr>
      <vt:lpstr>Risk Management Recommendations for Futuretek</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Should Same-Sex Marriage Have Children?</dc:title>
  <cp:lastModifiedBy>Simon</cp:lastModifiedBy>
  <cp:revision>376</cp:revision>
  <dcterms:created xsi:type="dcterms:W3CDTF">2016-05-08T08:20:33Z</dcterms:created>
  <dcterms:modified xsi:type="dcterms:W3CDTF">2019-04-08T19:54:47Z</dcterms:modified>
</cp:coreProperties>
</file>